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26" r:id="rId1"/>
    <p:sldMasterId id="2147486561" r:id="rId2"/>
    <p:sldMasterId id="2147486562" r:id="rId3"/>
  </p:sldMasterIdLst>
  <p:notesMasterIdLst>
    <p:notesMasterId r:id="rId20"/>
  </p:notesMasterIdLst>
  <p:sldIdLst>
    <p:sldId id="257" r:id="rId4"/>
    <p:sldId id="262" r:id="rId5"/>
    <p:sldId id="258" r:id="rId6"/>
    <p:sldId id="411" r:id="rId7"/>
    <p:sldId id="260" r:id="rId8"/>
    <p:sldId id="271" r:id="rId9"/>
    <p:sldId id="272" r:id="rId10"/>
    <p:sldId id="275" r:id="rId11"/>
    <p:sldId id="274" r:id="rId12"/>
    <p:sldId id="314" r:id="rId13"/>
    <p:sldId id="389" r:id="rId14"/>
    <p:sldId id="396" r:id="rId15"/>
    <p:sldId id="410" r:id="rId16"/>
    <p:sldId id="395" r:id="rId17"/>
    <p:sldId id="372" r:id="rId18"/>
    <p:sldId id="2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5A48709-1322-4E05-97E7-9A291CDB9E39}">
          <p14:sldIdLst>
            <p14:sldId id="257"/>
            <p14:sldId id="262"/>
            <p14:sldId id="258"/>
            <p14:sldId id="411"/>
            <p14:sldId id="260"/>
            <p14:sldId id="271"/>
            <p14:sldId id="272"/>
            <p14:sldId id="275"/>
            <p14:sldId id="274"/>
            <p14:sldId id="314"/>
            <p14:sldId id="389"/>
            <p14:sldId id="396"/>
            <p14:sldId id="410"/>
            <p14:sldId id="395"/>
            <p14:sldId id="372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941" autoAdjust="0"/>
  </p:normalViewPr>
  <p:slideViewPr>
    <p:cSldViewPr snapToGrid="0">
      <p:cViewPr varScale="1">
        <p:scale>
          <a:sx n="108" d="100"/>
          <a:sy n="108" d="100"/>
        </p:scale>
        <p:origin x="7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03CBA-556B-494F-B75C-E8C7055D8952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8AE13-1A93-4F37-9380-BD77ABBA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1383A579-E5BC-4769-0BD8-5479F1E657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C024931E-E5D8-1D57-013A-32417A92BA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5A24A3B2-D382-15B5-CF08-F504697ADB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73B7C94-5FE6-4279-BE34-E7BBA22CE8B4}" type="datetime1">
              <a:rPr lang="zh-TW" altLang="en-US" smtClean="0"/>
              <a:pPr>
                <a:spcBef>
                  <a:spcPct val="0"/>
                </a:spcBef>
              </a:pPr>
              <a:t>2025/1/15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030C96D0-3EE2-BD9A-62F0-3F9CCD288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51D3B89-92F8-4AE4-BBFB-64AB9BF8DFC7}" type="slidenum">
              <a:rPr lang="zh-TW" altLang="en-US" smtClean="0"/>
              <a:pPr>
                <a:spcBef>
                  <a:spcPct val="0"/>
                </a:spcBef>
              </a:pPr>
              <a:t>1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0D5776AA-C13E-9951-8404-0D9616AFB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93948964-B601-5F74-9FEF-0E14E8779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071881FD-7BCE-F5E6-9E91-AEAF6541FEDE}"/>
              </a:ext>
            </a:extLst>
          </p:cNvPr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C6B33A2E-5248-9D08-3064-022F4E755D5C}"/>
              </a:ext>
            </a:extLst>
          </p:cNvPr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4EA2F337-C835-EC00-838D-BDC1B13434DA}"/>
              </a:ext>
            </a:extLst>
          </p:cNvPr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210A62F9-4E5B-4E49-5C0B-3AF46F5E690A}"/>
              </a:ext>
            </a:extLst>
          </p:cNvPr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8E17E82D-72D5-5FC1-2991-754BE273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BD2FD556-1E8D-978D-8031-64CEA792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FC8D0-0248-4C10-8C24-7F6C3D234401}" type="datetime1">
              <a:rPr lang="zh-TW" altLang="en-US"/>
              <a:pPr>
                <a:defRPr/>
              </a:pPr>
              <a:t>2025/1/15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C5F589C9-7FD9-AA97-C2F2-D7CBDCB3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915A38FB-B35C-36A1-E93D-FFE8CC5B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7EA6-6A5D-42EE-A684-5E2C352940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402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60C7712-2490-64CE-C962-04CB51C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AE0C4-7232-45BB-8DDC-64067588AE2D}" type="datetime1">
              <a:rPr lang="zh-TW" altLang="en-US"/>
              <a:pPr>
                <a:defRPr/>
              </a:pPr>
              <a:t>2025/1/15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A2AF1-0C91-E757-702C-CB434F9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BF39A63A-9021-EF74-F7F5-EB1BB0E4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1F85D-47E0-47FB-8D3F-5A0955AC54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53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7564BF86-3697-513D-39F9-7C704ED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C5AC6-8011-403B-8636-348D3068C500}" type="datetime1">
              <a:rPr lang="zh-TW" altLang="en-US"/>
              <a:pPr>
                <a:defRPr/>
              </a:pPr>
              <a:t>2025/1/15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6723FDB-FBC5-5A03-2D5C-4483C788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032736D5-1B51-8418-6BF1-5592C9C5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42619-D13C-4AD6-85EC-540D22427C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10071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2A910C87-B42F-E204-7FC2-5F39858F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C2AB9-02F8-43B4-BC30-D51E481AED69}" type="datetime1">
              <a:rPr lang="zh-TW" altLang="en-US"/>
              <a:pPr>
                <a:defRPr/>
              </a:pPr>
              <a:t>2025/1/15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E0941CC-67FD-186A-FB6B-91B04D05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7416F61B-062E-C232-7F00-883F0A0B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7A0FE-0613-4DED-8980-42FE58334AB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82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44476"/>
            <a:ext cx="11180233" cy="14319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117600" y="1905000"/>
            <a:ext cx="10676467" cy="4191000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00FCD0-BDD5-4166-8E86-61125516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601" y="6245225"/>
            <a:ext cx="2535767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A0D518-2D01-1447-AF21-988F9C77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4AD631-1ABE-7925-8F92-64D7A2AD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834" y="6245225"/>
            <a:ext cx="2535767" cy="476250"/>
          </a:xfrm>
        </p:spPr>
        <p:txBody>
          <a:bodyPr/>
          <a:lstStyle>
            <a:lvl1pPr>
              <a:defRPr/>
            </a:lvl1pPr>
          </a:lstStyle>
          <a:p>
            <a:fld id="{0BA9ABB6-2DDB-47A8-83AF-DB36B39FB4F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5244224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2025/1/15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60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2025/1/15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56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ACA367A-882D-7192-B17B-44C2A3D2C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A38EBA1D-A29F-EDA1-7BB2-9C61F6B0300E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7A5413F6-6096-01DE-B28D-A1F8553331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42ADAA46-1516-E7C5-92A1-B9503EA07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3BABAF81-C92D-D039-F2FD-9F301A2F5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89E99CF-25A6-4354-9A25-97778A91EF03}" type="datetime1">
              <a:rPr lang="zh-TW" altLang="en-US"/>
              <a:pPr>
                <a:defRPr/>
              </a:pPr>
              <a:t>2025/1/15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63C295-83C0-24B3-8214-0782E4242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E6CE4E58-7DDF-F2CF-81B2-432A9B419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77A85AA-6901-49A4-8B15-B60C7FA1975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37EDA9CC-080B-1272-0277-96202D80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EC591AF3-19AB-CD23-F56F-F2E37EC863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40" r:id="rId1"/>
    <p:sldLayoutId id="2147486563" r:id="rId2"/>
    <p:sldLayoutId id="2147486564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73BE4E2-D419-379C-FF06-550F96100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1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0AA403FC-31D4-B034-8843-465897B92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2024.12.16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2024.12.27</a:t>
            </a:r>
            <a:endParaRPr lang="zh-TW" alt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3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922BB9F3-7B8D-9CB1-7174-8A6503A8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314" y="274638"/>
            <a:ext cx="8567737" cy="1143000"/>
          </a:xfrm>
        </p:spPr>
        <p:txBody>
          <a:bodyPr/>
          <a:lstStyle/>
          <a:p>
            <a:pPr eaLnBrk="1" hangingPunct="1"/>
            <a:r>
              <a:rPr lang="en-US" altLang="zh-TW" sz="36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WSIX CLEAN BURN BOX </a:t>
            </a:r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大致流程</a:t>
            </a:r>
            <a:endParaRPr lang="en-US" altLang="zh-TW" sz="3600" b="1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5364" name="投影片編號版面配置區 4">
            <a:extLst>
              <a:ext uri="{FF2B5EF4-FFF2-40B4-BE49-F238E27FC236}">
                <a16:creationId xmlns:a16="http://schemas.microsoft.com/office/drawing/2014/main" id="{B320EFFD-571F-D578-3E13-16CCB24B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3950E078-4952-41C3-8D1E-F560A2404DE3}" type="slidenum">
              <a:rPr kumimoji="0" lang="zh-TW" altLang="en-US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365" name="文字方塊 7">
            <a:extLst>
              <a:ext uri="{FF2B5EF4-FFF2-40B4-BE49-F238E27FC236}">
                <a16:creationId xmlns:a16="http://schemas.microsoft.com/office/drawing/2014/main" id="{EF4A6A63-8B48-A76F-FEEA-DB129BDD6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364" y="1556544"/>
            <a:ext cx="4675187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indent="-28575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01.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將機台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Idle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程式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Stop</a:t>
            </a: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02.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將四個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Chamber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Offline</a:t>
            </a:r>
            <a:endParaRPr lang="zh-TW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03.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關閉四個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Chamber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Forline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Vavle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04.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至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1F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Clean Burn Box</a:t>
            </a:r>
            <a:endParaRPr lang="zh-TW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05.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將螺帽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Washer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拆下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06. Cover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拆下時將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Low Vacuum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備妥防止</a:t>
            </a:r>
            <a:b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  Powder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揚起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07. Clean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完畢再將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Cover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 Washer &amp;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螺帽鎖緊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08.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將機台復歸</a:t>
            </a:r>
            <a:endParaRPr lang="zh-TW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5366" name="Picture 2">
            <a:extLst>
              <a:ext uri="{FF2B5EF4-FFF2-40B4-BE49-F238E27FC236}">
                <a16:creationId xmlns:a16="http://schemas.microsoft.com/office/drawing/2014/main" id="{462D8719-D539-37BA-DDE1-7B390E5C8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9" y="2728914"/>
            <a:ext cx="3933825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B7A5719-1680-4050-52C5-09B6290CFF2C}"/>
              </a:ext>
            </a:extLst>
          </p:cNvPr>
          <p:cNvCxnSpPr/>
          <p:nvPr/>
        </p:nvCxnSpPr>
        <p:spPr>
          <a:xfrm flipV="1">
            <a:off x="7942264" y="2565400"/>
            <a:ext cx="293687" cy="4333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AE2144-55E3-F80B-6298-17ACA90FFD4A}"/>
              </a:ext>
            </a:extLst>
          </p:cNvPr>
          <p:cNvSpPr txBox="1"/>
          <p:nvPr/>
        </p:nvSpPr>
        <p:spPr>
          <a:xfrm>
            <a:off x="7926389" y="2195513"/>
            <a:ext cx="18004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Burn Box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結構圖</a:t>
            </a:r>
          </a:p>
        </p:txBody>
      </p:sp>
      <p:sp>
        <p:nvSpPr>
          <p:cNvPr id="15369" name="文字方塊 11">
            <a:extLst>
              <a:ext uri="{FF2B5EF4-FFF2-40B4-BE49-F238E27FC236}">
                <a16:creationId xmlns:a16="http://schemas.microsoft.com/office/drawing/2014/main" id="{4DC16707-7356-4D78-D645-513192CB9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364" y="4541838"/>
            <a:ext cx="39893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indent="-28575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19200" algn="l"/>
              </a:tabLs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註：</a:t>
            </a:r>
            <a:endParaRPr lang="en-US" altLang="zh-TW" sz="1600" b="1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1.Clean A64 Burn Box</a:t>
            </a:r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時通知廠務先將</a:t>
            </a:r>
            <a:endParaRPr lang="en-US" altLang="zh-TW" sz="1600" b="1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Vesda</a:t>
            </a:r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警報關閉，以免粉塵誤觸警報</a:t>
            </a:r>
            <a:endParaRPr lang="en-US" altLang="zh-TW" sz="1600" b="1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2.Clean</a:t>
            </a:r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Burn Box</a:t>
            </a:r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時穿戴護目鏡 </a:t>
            </a:r>
            <a:r>
              <a:rPr lang="en-US" altLang="zh-TW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防靜電</a:t>
            </a:r>
            <a:endParaRPr lang="en-US" altLang="zh-TW" sz="1600" b="1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手套，以防造成眼睛傷害 </a:t>
            </a:r>
            <a:r>
              <a:rPr lang="en-US" altLang="zh-TW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16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靜電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276E19C5-84AD-B069-5C79-B02609C7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725" y="414338"/>
            <a:ext cx="3766456" cy="511175"/>
          </a:xfrm>
        </p:spPr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  <a:latin typeface="+mj-ea"/>
              </a:rPr>
              <a:t>QSV (</a:t>
            </a:r>
            <a:r>
              <a:rPr lang="zh-TW" altLang="en-US" b="1" dirty="0">
                <a:solidFill>
                  <a:schemeClr val="tx1"/>
                </a:solidFill>
                <a:latin typeface="+mj-ea"/>
              </a:rPr>
              <a:t>逆止閥</a:t>
            </a:r>
            <a:r>
              <a:rPr lang="en-US" altLang="zh-TW" b="1" dirty="0">
                <a:solidFill>
                  <a:schemeClr val="tx1"/>
                </a:solidFill>
                <a:latin typeface="+mj-ea"/>
              </a:rPr>
              <a:t>)</a:t>
            </a:r>
            <a:endParaRPr lang="zh-TW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B09E59C9-7B69-E0B8-BB1E-A3FB7888F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313" y="1006476"/>
            <a:ext cx="8229600" cy="7921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目的為當</a:t>
            </a:r>
            <a:r>
              <a:rPr lang="en-US" altLang="zh-TW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故障時，防止</a:t>
            </a:r>
            <a:r>
              <a:rPr lang="en-US" altLang="zh-TW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內氣體回灌管線，最終汙染機臺。作動方式為中心金屬片因回灌氣流帶動貼合上方孔道，以此防止氣體回灌至管線、機臺。</a:t>
            </a:r>
          </a:p>
        </p:txBody>
      </p:sp>
      <p:pic>
        <p:nvPicPr>
          <p:cNvPr id="28676" name="Picture 2" descr="C:\Users\super\Desktop\QSV-正常.jpg">
            <a:extLst>
              <a:ext uri="{FF2B5EF4-FFF2-40B4-BE49-F238E27FC236}">
                <a16:creationId xmlns:a16="http://schemas.microsoft.com/office/drawing/2014/main" id="{77C7354D-26A6-D826-D986-47FAC889F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4168776"/>
            <a:ext cx="1709738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 descr="C:\Users\super\Desktop\QSV-外觀.jpg">
            <a:extLst>
              <a:ext uri="{FF2B5EF4-FFF2-40B4-BE49-F238E27FC236}">
                <a16:creationId xmlns:a16="http://schemas.microsoft.com/office/drawing/2014/main" id="{36B0BEC2-942E-D16E-6442-52A0EE2D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700214"/>
            <a:ext cx="2160588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" descr="C:\Users\super\Desktop\QSV-氣體回灌.jpg">
            <a:extLst>
              <a:ext uri="{FF2B5EF4-FFF2-40B4-BE49-F238E27FC236}">
                <a16:creationId xmlns:a16="http://schemas.microsoft.com/office/drawing/2014/main" id="{E7E28691-A0AB-8BD9-636A-4F246DA0E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9" y="4168776"/>
            <a:ext cx="1800225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5" descr="C:\Users\super\Desktop\QSV-拆開結構.jpg">
            <a:extLst>
              <a:ext uri="{FF2B5EF4-FFF2-40B4-BE49-F238E27FC236}">
                <a16:creationId xmlns:a16="http://schemas.microsoft.com/office/drawing/2014/main" id="{4F25F86D-776E-F47E-09D3-5F80B087E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1700213"/>
            <a:ext cx="230505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6" descr="C:\Users\super\Desktop\QSV-零件背面.jpg">
            <a:extLst>
              <a:ext uri="{FF2B5EF4-FFF2-40B4-BE49-F238E27FC236}">
                <a16:creationId xmlns:a16="http://schemas.microsoft.com/office/drawing/2014/main" id="{2A567BBC-2B88-3148-639D-3BE2B8DED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4165601"/>
            <a:ext cx="1930400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Picture 1">
            <a:extLst>
              <a:ext uri="{FF2B5EF4-FFF2-40B4-BE49-F238E27FC236}">
                <a16:creationId xmlns:a16="http://schemas.microsoft.com/office/drawing/2014/main" id="{1D98837B-6A0F-E356-6049-B4A3A2675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1700213"/>
            <a:ext cx="3384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BB07DB-C469-AF8C-6C6B-88DB2719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42619-D13C-4AD6-85EC-540D22427CA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7" name="圖片 6" descr="一張含有 文字, 筆跡 的圖片&#10;&#10;自動產生的描述">
            <a:extLst>
              <a:ext uri="{FF2B5EF4-FFF2-40B4-BE49-F238E27FC236}">
                <a16:creationId xmlns:a16="http://schemas.microsoft.com/office/drawing/2014/main" id="{B3C6606C-8E60-07F9-9ABC-2711086B6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0321" y="1354287"/>
            <a:ext cx="5315670" cy="430994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6DF8EDA-4A0C-0302-3DF7-DDC3B67D852D}"/>
              </a:ext>
            </a:extLst>
          </p:cNvPr>
          <p:cNvSpPr txBox="1"/>
          <p:nvPr/>
        </p:nvSpPr>
        <p:spPr>
          <a:xfrm>
            <a:off x="5895837" y="969501"/>
            <a:ext cx="582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kumimoji="0"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mesui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e-</a:t>
            </a:r>
            <a:r>
              <a:rPr kumimoji="0"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runcard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view &gt;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lot &gt; 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多站查詢</a:t>
            </a:r>
            <a:endParaRPr kumimoji="0"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查看前站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ASM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站別</a:t>
            </a:r>
            <a:endParaRPr kumimoji="0"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4">
            <a:extLst>
              <a:ext uri="{FF2B5EF4-FFF2-40B4-BE49-F238E27FC236}">
                <a16:creationId xmlns:a16="http://schemas.microsoft.com/office/drawing/2014/main" id="{F0829D41-E06E-FCCB-A9BE-7E8124A5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9621" r="9677" b="9621"/>
          <a:stretch>
            <a:fillRect/>
          </a:stretch>
        </p:blipFill>
        <p:spPr bwMode="auto">
          <a:xfrm>
            <a:off x="5111930" y="972894"/>
            <a:ext cx="6191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58909439-91C9-4937-1E1F-BC637F76F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930" y="125937"/>
            <a:ext cx="466669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爐內破片</a:t>
            </a:r>
          </a:p>
        </p:txBody>
      </p:sp>
      <p:pic>
        <p:nvPicPr>
          <p:cNvPr id="23" name="圖片 22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9347AF00-6781-B02B-1A78-9214A62A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79" y="1871653"/>
            <a:ext cx="3693116" cy="4295441"/>
          </a:xfrm>
          <a:prstGeom prst="rect">
            <a:avLst/>
          </a:prstGeom>
        </p:spPr>
      </p:pic>
      <p:pic>
        <p:nvPicPr>
          <p:cNvPr id="24" name="圖片 23" descr="一張含有 文字, 螢幕擷取畫面, 陳列, 數字 的圖片&#10;&#10;自動產生的描述">
            <a:extLst>
              <a:ext uri="{FF2B5EF4-FFF2-40B4-BE49-F238E27FC236}">
                <a16:creationId xmlns:a16="http://schemas.microsoft.com/office/drawing/2014/main" id="{4765572C-C4C6-15BF-FD9A-7E3262839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858" y="1934558"/>
            <a:ext cx="3586639" cy="427574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8658F5FA-4D8C-012E-7875-E246F9FC26AA}"/>
              </a:ext>
            </a:extLst>
          </p:cNvPr>
          <p:cNvSpPr/>
          <p:nvPr/>
        </p:nvSpPr>
        <p:spPr>
          <a:xfrm>
            <a:off x="8843293" y="4484914"/>
            <a:ext cx="3087450" cy="209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C42B1C-67E2-9F22-CBDB-05E8F68F7825}"/>
              </a:ext>
            </a:extLst>
          </p:cNvPr>
          <p:cNvSpPr/>
          <p:nvPr/>
        </p:nvSpPr>
        <p:spPr>
          <a:xfrm>
            <a:off x="8776426" y="3815088"/>
            <a:ext cx="3087450" cy="209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0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1">
            <a:extLst>
              <a:ext uri="{FF2B5EF4-FFF2-40B4-BE49-F238E27FC236}">
                <a16:creationId xmlns:a16="http://schemas.microsoft.com/office/drawing/2014/main" id="{B91FDAB9-AE35-4F20-C996-FB0E42A5C8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CB6F1650-21F4-4EBB-BB7F-D331F6E19755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9463" name="圖片 6">
            <a:extLst>
              <a:ext uri="{FF2B5EF4-FFF2-40B4-BE49-F238E27FC236}">
                <a16:creationId xmlns:a16="http://schemas.microsoft.com/office/drawing/2014/main" id="{CE02CCF8-934C-CB11-465B-C3055E977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2" y="333251"/>
            <a:ext cx="671513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E83A1DB-BE93-5975-AAAD-991BCAA54509}"/>
              </a:ext>
            </a:extLst>
          </p:cNvPr>
          <p:cNvSpPr txBox="1"/>
          <p:nvPr/>
        </p:nvSpPr>
        <p:spPr>
          <a:xfrm>
            <a:off x="1538612" y="3711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RMS &gt; 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爐管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inline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kumimoji="0"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kumimoji="0"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F9CE55-63B7-BDCB-13E1-2BFFED4EE335}"/>
              </a:ext>
            </a:extLst>
          </p:cNvPr>
          <p:cNvSpPr txBox="1"/>
          <p:nvPr/>
        </p:nvSpPr>
        <p:spPr>
          <a:xfrm>
            <a:off x="1450195" y="13155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EMS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release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</a:t>
            </a:r>
          </a:p>
          <a:p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異常處理單 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kumimoji="0"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填寫資訊洽</a:t>
            </a:r>
            <a:r>
              <a:rPr kumimoji="0"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</a:t>
            </a:r>
          </a:p>
        </p:txBody>
      </p:sp>
      <p:pic>
        <p:nvPicPr>
          <p:cNvPr id="11" name="圖片 2">
            <a:extLst>
              <a:ext uri="{FF2B5EF4-FFF2-40B4-BE49-F238E27FC236}">
                <a16:creationId xmlns:a16="http://schemas.microsoft.com/office/drawing/2014/main" id="{84C8C94B-6B20-93F6-A7B4-6ADCAEFC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2" y="1350590"/>
            <a:ext cx="6080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82FD4EA5-B1DA-8E61-BA91-724AC7D7B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28" y="1961886"/>
            <a:ext cx="9023846" cy="4616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579E11-A642-473B-27CF-6B978DB9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4258" y="6184900"/>
            <a:ext cx="609600" cy="457200"/>
          </a:xfrm>
        </p:spPr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pic>
        <p:nvPicPr>
          <p:cNvPr id="3155" name="圖片 3" descr="一張含有 文字, 螢幕擷取畫面, 鮮豔, 平行 的圖片&#10;&#10;自動產生的描述">
            <a:extLst>
              <a:ext uri="{FF2B5EF4-FFF2-40B4-BE49-F238E27FC236}">
                <a16:creationId xmlns:a16="http://schemas.microsoft.com/office/drawing/2014/main" id="{2AEBF349-7590-8B88-9257-41B415E9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10" y="3810"/>
            <a:ext cx="6791325" cy="685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橢圓 3088">
            <a:extLst>
              <a:ext uri="{FF2B5EF4-FFF2-40B4-BE49-F238E27FC236}">
                <a16:creationId xmlns:a16="http://schemas.microsoft.com/office/drawing/2014/main" id="{2E782DFC-07FB-B8A2-64FD-055B4382781A}"/>
              </a:ext>
            </a:extLst>
          </p:cNvPr>
          <p:cNvSpPr/>
          <p:nvPr/>
        </p:nvSpPr>
        <p:spPr>
          <a:xfrm>
            <a:off x="2787136" y="1092835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0" name="橢圓 3089">
            <a:extLst>
              <a:ext uri="{FF2B5EF4-FFF2-40B4-BE49-F238E27FC236}">
                <a16:creationId xmlns:a16="http://schemas.microsoft.com/office/drawing/2014/main" id="{82946E09-14C3-7A54-D686-07A45094A10A}"/>
              </a:ext>
            </a:extLst>
          </p:cNvPr>
          <p:cNvSpPr/>
          <p:nvPr/>
        </p:nvSpPr>
        <p:spPr>
          <a:xfrm>
            <a:off x="2787607" y="1271270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1" name="橢圓 3090">
            <a:extLst>
              <a:ext uri="{FF2B5EF4-FFF2-40B4-BE49-F238E27FC236}">
                <a16:creationId xmlns:a16="http://schemas.microsoft.com/office/drawing/2014/main" id="{99518F98-2881-84E8-A323-4D7ECE0008AB}"/>
              </a:ext>
            </a:extLst>
          </p:cNvPr>
          <p:cNvSpPr/>
          <p:nvPr/>
        </p:nvSpPr>
        <p:spPr>
          <a:xfrm>
            <a:off x="2797190" y="1438592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2" name="橢圓 3091">
            <a:extLst>
              <a:ext uri="{FF2B5EF4-FFF2-40B4-BE49-F238E27FC236}">
                <a16:creationId xmlns:a16="http://schemas.microsoft.com/office/drawing/2014/main" id="{EF962C13-9317-2D82-8D05-68A5137CBE53}"/>
              </a:ext>
            </a:extLst>
          </p:cNvPr>
          <p:cNvSpPr/>
          <p:nvPr/>
        </p:nvSpPr>
        <p:spPr>
          <a:xfrm>
            <a:off x="2795762" y="1628140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3" name="橢圓 3092">
            <a:extLst>
              <a:ext uri="{FF2B5EF4-FFF2-40B4-BE49-F238E27FC236}">
                <a16:creationId xmlns:a16="http://schemas.microsoft.com/office/drawing/2014/main" id="{F8073385-EEA0-BEF2-1B28-1A176241475E}"/>
              </a:ext>
            </a:extLst>
          </p:cNvPr>
          <p:cNvSpPr/>
          <p:nvPr/>
        </p:nvSpPr>
        <p:spPr>
          <a:xfrm>
            <a:off x="2795762" y="1817688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4" name="橢圓 3093">
            <a:extLst>
              <a:ext uri="{FF2B5EF4-FFF2-40B4-BE49-F238E27FC236}">
                <a16:creationId xmlns:a16="http://schemas.microsoft.com/office/drawing/2014/main" id="{E6342A23-5342-F98A-B42A-6A5160F27326}"/>
              </a:ext>
            </a:extLst>
          </p:cNvPr>
          <p:cNvSpPr/>
          <p:nvPr/>
        </p:nvSpPr>
        <p:spPr>
          <a:xfrm>
            <a:off x="2793635" y="2090420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5" name="橢圓 3094">
            <a:extLst>
              <a:ext uri="{FF2B5EF4-FFF2-40B4-BE49-F238E27FC236}">
                <a16:creationId xmlns:a16="http://schemas.microsoft.com/office/drawing/2014/main" id="{DD73BFF4-8B7F-F79C-F6C4-7D0B090B0E66}"/>
              </a:ext>
            </a:extLst>
          </p:cNvPr>
          <p:cNvSpPr/>
          <p:nvPr/>
        </p:nvSpPr>
        <p:spPr>
          <a:xfrm>
            <a:off x="2802261" y="2266633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6" name="橢圓 3095">
            <a:extLst>
              <a:ext uri="{FF2B5EF4-FFF2-40B4-BE49-F238E27FC236}">
                <a16:creationId xmlns:a16="http://schemas.microsoft.com/office/drawing/2014/main" id="{F339FCF0-8E00-7A93-48C9-5B3641F7B50C}"/>
              </a:ext>
            </a:extLst>
          </p:cNvPr>
          <p:cNvSpPr/>
          <p:nvPr/>
        </p:nvSpPr>
        <p:spPr>
          <a:xfrm>
            <a:off x="2803160" y="2435224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7" name="橢圓 3096">
            <a:extLst>
              <a:ext uri="{FF2B5EF4-FFF2-40B4-BE49-F238E27FC236}">
                <a16:creationId xmlns:a16="http://schemas.microsoft.com/office/drawing/2014/main" id="{B0013CC5-277D-6FD1-2291-7D89F0F05A0E}"/>
              </a:ext>
            </a:extLst>
          </p:cNvPr>
          <p:cNvSpPr/>
          <p:nvPr/>
        </p:nvSpPr>
        <p:spPr>
          <a:xfrm>
            <a:off x="2802525" y="2601593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9" name="橢圓 3098">
            <a:extLst>
              <a:ext uri="{FF2B5EF4-FFF2-40B4-BE49-F238E27FC236}">
                <a16:creationId xmlns:a16="http://schemas.microsoft.com/office/drawing/2014/main" id="{0AF3B237-DF9F-CC8B-EF2B-12DDEAF577EC}"/>
              </a:ext>
            </a:extLst>
          </p:cNvPr>
          <p:cNvSpPr/>
          <p:nvPr/>
        </p:nvSpPr>
        <p:spPr>
          <a:xfrm>
            <a:off x="4383695" y="219551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00" name="橢圓 3099">
            <a:extLst>
              <a:ext uri="{FF2B5EF4-FFF2-40B4-BE49-F238E27FC236}">
                <a16:creationId xmlns:a16="http://schemas.microsoft.com/office/drawing/2014/main" id="{9186CED0-263F-28F4-AE5E-95AC97D93568}"/>
              </a:ext>
            </a:extLst>
          </p:cNvPr>
          <p:cNvSpPr/>
          <p:nvPr/>
        </p:nvSpPr>
        <p:spPr>
          <a:xfrm>
            <a:off x="7155787" y="221666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04" name="橢圓 3103">
            <a:extLst>
              <a:ext uri="{FF2B5EF4-FFF2-40B4-BE49-F238E27FC236}">
                <a16:creationId xmlns:a16="http://schemas.microsoft.com/office/drawing/2014/main" id="{40BEF30D-5012-87C2-C15F-C5410E0DA7E5}"/>
              </a:ext>
            </a:extLst>
          </p:cNvPr>
          <p:cNvSpPr/>
          <p:nvPr/>
        </p:nvSpPr>
        <p:spPr>
          <a:xfrm>
            <a:off x="5319050" y="219550"/>
            <a:ext cx="168910" cy="178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05" name="文字方塊 1">
            <a:extLst>
              <a:ext uri="{FF2B5EF4-FFF2-40B4-BE49-F238E27FC236}">
                <a16:creationId xmlns:a16="http://schemas.microsoft.com/office/drawing/2014/main" id="{7437ED83-706D-F627-9274-3B2F92E25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605" y="142875"/>
            <a:ext cx="63182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 Light" panose="020F0302020204030204" pitchFamily="34" charset="0"/>
              </a:rPr>
              <a:t>熟練</a:t>
            </a: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06" name="Text Box 100">
            <a:extLst>
              <a:ext uri="{FF2B5EF4-FFF2-40B4-BE49-F238E27FC236}">
                <a16:creationId xmlns:a16="http://schemas.microsoft.com/office/drawing/2014/main" id="{054AA888-2D73-8AA4-D978-25C8EB989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7955" y="142875"/>
            <a:ext cx="1747837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 Light" panose="020F0302020204030204" pitchFamily="34" charset="0"/>
              </a:rPr>
              <a:t>尚可需多加練習</a:t>
            </a: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07" name="Text Box 102">
            <a:extLst>
              <a:ext uri="{FF2B5EF4-FFF2-40B4-BE49-F238E27FC236}">
                <a16:creationId xmlns:a16="http://schemas.microsoft.com/office/drawing/2014/main" id="{93EE4570-342F-8970-6E23-6FD70E957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692" y="146050"/>
            <a:ext cx="174783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 Light" panose="020F0302020204030204" pitchFamily="34" charset="0"/>
              </a:rPr>
              <a:t>有待加強</a:t>
            </a: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10" name="橢圓 3109">
            <a:extLst>
              <a:ext uri="{FF2B5EF4-FFF2-40B4-BE49-F238E27FC236}">
                <a16:creationId xmlns:a16="http://schemas.microsoft.com/office/drawing/2014/main" id="{FBD4F2CE-51D2-1EAB-04D9-8A7B5F689227}"/>
              </a:ext>
            </a:extLst>
          </p:cNvPr>
          <p:cNvSpPr/>
          <p:nvPr/>
        </p:nvSpPr>
        <p:spPr>
          <a:xfrm>
            <a:off x="2815523" y="4111774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14" name="橢圓 3113">
            <a:extLst>
              <a:ext uri="{FF2B5EF4-FFF2-40B4-BE49-F238E27FC236}">
                <a16:creationId xmlns:a16="http://schemas.microsoft.com/office/drawing/2014/main" id="{E31BD74E-7838-F677-F34F-A1EAA58AF853}"/>
              </a:ext>
            </a:extLst>
          </p:cNvPr>
          <p:cNvSpPr/>
          <p:nvPr/>
        </p:nvSpPr>
        <p:spPr>
          <a:xfrm>
            <a:off x="2818260" y="5150167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15" name="橢圓 3114">
            <a:extLst>
              <a:ext uri="{FF2B5EF4-FFF2-40B4-BE49-F238E27FC236}">
                <a16:creationId xmlns:a16="http://schemas.microsoft.com/office/drawing/2014/main" id="{6FE49011-E388-3B17-7502-2D4C3A6C2EAF}"/>
              </a:ext>
            </a:extLst>
          </p:cNvPr>
          <p:cNvSpPr/>
          <p:nvPr/>
        </p:nvSpPr>
        <p:spPr>
          <a:xfrm>
            <a:off x="2818260" y="5311763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24" name="Rectangle 119">
            <a:extLst>
              <a:ext uri="{FF2B5EF4-FFF2-40B4-BE49-F238E27FC236}">
                <a16:creationId xmlns:a16="http://schemas.microsoft.com/office/drawing/2014/main" id="{8A1F33AB-AC21-7404-D915-FAE859766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017" y="-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25" name="Rectangle 123">
            <a:extLst>
              <a:ext uri="{FF2B5EF4-FFF2-40B4-BE49-F238E27FC236}">
                <a16:creationId xmlns:a16="http://schemas.microsoft.com/office/drawing/2014/main" id="{8D470D74-0397-EBDE-8ECE-06156D2E9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017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B594EA-5571-692C-BC6A-CBBC09BCA164}"/>
              </a:ext>
            </a:extLst>
          </p:cNvPr>
          <p:cNvSpPr/>
          <p:nvPr/>
        </p:nvSpPr>
        <p:spPr>
          <a:xfrm>
            <a:off x="2806413" y="5931927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3A912C0-C266-C494-1E1C-1AFE9F11B130}"/>
              </a:ext>
            </a:extLst>
          </p:cNvPr>
          <p:cNvSpPr/>
          <p:nvPr/>
        </p:nvSpPr>
        <p:spPr>
          <a:xfrm>
            <a:off x="2815040" y="5778023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2AE8518-6B3C-761C-5183-0BE4F8D985BB}"/>
              </a:ext>
            </a:extLst>
          </p:cNvPr>
          <p:cNvSpPr/>
          <p:nvPr/>
        </p:nvSpPr>
        <p:spPr>
          <a:xfrm>
            <a:off x="2811509" y="6110511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1505B58-7F69-60DF-6E62-0CEA58AEAE04}"/>
              </a:ext>
            </a:extLst>
          </p:cNvPr>
          <p:cNvSpPr/>
          <p:nvPr/>
        </p:nvSpPr>
        <p:spPr>
          <a:xfrm>
            <a:off x="2802525" y="4461891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4DEE72B-1EE6-9840-000C-26F846498B16}"/>
              </a:ext>
            </a:extLst>
          </p:cNvPr>
          <p:cNvSpPr/>
          <p:nvPr/>
        </p:nvSpPr>
        <p:spPr>
          <a:xfrm>
            <a:off x="2802525" y="4635493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8430549-65FD-63B8-952D-B5A6E15E30F2}"/>
              </a:ext>
            </a:extLst>
          </p:cNvPr>
          <p:cNvSpPr/>
          <p:nvPr/>
        </p:nvSpPr>
        <p:spPr>
          <a:xfrm>
            <a:off x="2811509" y="4809095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5991638-8191-A431-1B79-A4DEC91D9856}"/>
              </a:ext>
            </a:extLst>
          </p:cNvPr>
          <p:cNvSpPr/>
          <p:nvPr/>
        </p:nvSpPr>
        <p:spPr>
          <a:xfrm>
            <a:off x="2811509" y="2902736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8845029-3C58-A833-2060-D182EDD6FBA0}"/>
              </a:ext>
            </a:extLst>
          </p:cNvPr>
          <p:cNvSpPr/>
          <p:nvPr/>
        </p:nvSpPr>
        <p:spPr>
          <a:xfrm>
            <a:off x="2808282" y="3076338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D5DA413-5666-43E0-CA77-6BAB9F50F06B}"/>
              </a:ext>
            </a:extLst>
          </p:cNvPr>
          <p:cNvSpPr/>
          <p:nvPr/>
        </p:nvSpPr>
        <p:spPr>
          <a:xfrm>
            <a:off x="2811151" y="3263265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79F397D-3151-DC2B-3084-749AEC5F2E97}"/>
              </a:ext>
            </a:extLst>
          </p:cNvPr>
          <p:cNvSpPr/>
          <p:nvPr/>
        </p:nvSpPr>
        <p:spPr>
          <a:xfrm>
            <a:off x="2806720" y="6642100"/>
            <a:ext cx="168910" cy="178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713555F-853B-5A18-7C85-04B06F35E55B}"/>
              </a:ext>
            </a:extLst>
          </p:cNvPr>
          <p:cNvSpPr/>
          <p:nvPr/>
        </p:nvSpPr>
        <p:spPr>
          <a:xfrm>
            <a:off x="2811151" y="5489169"/>
            <a:ext cx="168910" cy="178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D7D9D41-B27D-7B79-0DF1-B5318CE034B9}"/>
              </a:ext>
            </a:extLst>
          </p:cNvPr>
          <p:cNvSpPr/>
          <p:nvPr/>
        </p:nvSpPr>
        <p:spPr>
          <a:xfrm>
            <a:off x="2811151" y="3925969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ABB4260-CBD0-5691-5F0D-7AEB0A38676E}"/>
              </a:ext>
            </a:extLst>
          </p:cNvPr>
          <p:cNvSpPr/>
          <p:nvPr/>
        </p:nvSpPr>
        <p:spPr>
          <a:xfrm>
            <a:off x="2802261" y="6264266"/>
            <a:ext cx="168910" cy="178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CFC6EC6-656E-068A-E60F-AF0ECEB45B01}"/>
              </a:ext>
            </a:extLst>
          </p:cNvPr>
          <p:cNvSpPr/>
          <p:nvPr/>
        </p:nvSpPr>
        <p:spPr>
          <a:xfrm>
            <a:off x="2821216" y="3452182"/>
            <a:ext cx="168910" cy="178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6A97D46-EE2E-F7FB-4177-F5BD4AD9839C}"/>
              </a:ext>
            </a:extLst>
          </p:cNvPr>
          <p:cNvSpPr/>
          <p:nvPr/>
        </p:nvSpPr>
        <p:spPr>
          <a:xfrm>
            <a:off x="2811151" y="6446510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3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1">
            <a:extLst>
              <a:ext uri="{FF2B5EF4-FFF2-40B4-BE49-F238E27FC236}">
                <a16:creationId xmlns:a16="http://schemas.microsoft.com/office/drawing/2014/main" id="{692D73E6-E221-257E-17F2-53B23C7199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4B716D-19B4-4083-9EF7-96DD20A15ACD}" type="slidenum">
              <a:rPr lang="zh-TW" altLang="en-US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zh-TW" altLang="en-US" sz="140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963379-95FD-37E0-9BA3-2322ABA67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82488"/>
              </p:ext>
            </p:extLst>
          </p:nvPr>
        </p:nvGraphicFramePr>
        <p:xfrm>
          <a:off x="1048624" y="783762"/>
          <a:ext cx="10050012" cy="58837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5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0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0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267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種類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進度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備註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QPM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YPM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可獨立完成，須注意細節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POCL3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可獨立完成，須注意細節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可獨立完成，須注意細節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GRD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RTP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25PM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沒碰過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C4CA7A2-7224-73E3-60DE-BF3C65648D1B}"/>
              </a:ext>
            </a:extLst>
          </p:cNvPr>
          <p:cNvSpPr txBox="1"/>
          <p:nvPr/>
        </p:nvSpPr>
        <p:spPr bwMode="auto">
          <a:xfrm>
            <a:off x="2345985" y="75876"/>
            <a:ext cx="7815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buFont typeface="Wingdings 2" panose="05020102010507070707" pitchFamily="18" charset="2"/>
              <a:buNone/>
            </a:pPr>
            <a:r>
              <a:rPr kumimoji="0" lang="zh-TW" altLang="en-US" sz="4000" b="1" dirty="0">
                <a:latin typeface="+mj-ea"/>
                <a:ea typeface="+mj-ea"/>
              </a:rPr>
              <a:t>進度表</a:t>
            </a:r>
            <a:endParaRPr kumimoji="0" lang="en-US" sz="4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頁尾版面配置區 1">
            <a:extLst>
              <a:ext uri="{FF2B5EF4-FFF2-40B4-BE49-F238E27FC236}">
                <a16:creationId xmlns:a16="http://schemas.microsoft.com/office/drawing/2014/main" id="{74233E09-11AD-86E1-CEEB-9327A3BBEB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14800" y="3055939"/>
            <a:ext cx="3962400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48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~Ending~</a:t>
            </a:r>
          </a:p>
        </p:txBody>
      </p:sp>
      <p:sp>
        <p:nvSpPr>
          <p:cNvPr id="24579" name="投影片編號版面配置區 2">
            <a:extLst>
              <a:ext uri="{FF2B5EF4-FFF2-40B4-BE49-F238E27FC236}">
                <a16:creationId xmlns:a16="http://schemas.microsoft.com/office/drawing/2014/main" id="{941BA09D-0468-E5AF-42C5-5B95A381D1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EF569CDB-468C-4A72-B29E-58FC31A14B70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16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2FEE92D0-4D5D-5396-1EE0-2AED1E8D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報告內容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4813D479-8C75-6C8A-D2D6-76560027E0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一、兩週內學習內容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二、</a:t>
            </a:r>
            <a:r>
              <a:rPr lang="en-US" altLang="zh-TW" sz="2800" dirty="0">
                <a:latin typeface="+mj-ea"/>
                <a:ea typeface="+mj-ea"/>
              </a:rPr>
              <a:t>RTP 1PM</a:t>
            </a:r>
            <a:endParaRPr kumimoji="0" lang="en-US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三、</a:t>
            </a:r>
            <a:r>
              <a:rPr lang="en-US" altLang="zh-TW" sz="2800" dirty="0">
                <a:latin typeface="+mj-ea"/>
                <a:ea typeface="+mj-ea"/>
              </a:rPr>
              <a:t>O2 </a:t>
            </a:r>
            <a:r>
              <a:rPr lang="zh-TW" altLang="en-US" sz="2800" dirty="0">
                <a:latin typeface="+mj-ea"/>
                <a:ea typeface="+mj-ea"/>
              </a:rPr>
              <a:t>分析儀</a:t>
            </a: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四、</a:t>
            </a:r>
            <a:r>
              <a:rPr lang="en-US" altLang="zh-TW" sz="2800" dirty="0">
                <a:solidFill>
                  <a:schemeClr val="tx1"/>
                </a:solidFill>
                <a:latin typeface="+mj-ea"/>
                <a:ea typeface="+mj-ea"/>
              </a:rPr>
              <a:t>WSIX CLEAN BURN BOX </a:t>
            </a:r>
            <a:r>
              <a:rPr lang="zh-TW" altLang="en-US" sz="2800" dirty="0">
                <a:solidFill>
                  <a:schemeClr val="tx1"/>
                </a:solidFill>
                <a:latin typeface="+mj-ea"/>
                <a:ea typeface="+mj-ea"/>
              </a:rPr>
              <a:t>大致流程</a:t>
            </a:r>
            <a:endParaRPr lang="en-US" altLang="zh-TW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五、</a:t>
            </a:r>
            <a:r>
              <a:rPr lang="en-US" altLang="zh-TW" sz="2800" dirty="0">
                <a:solidFill>
                  <a:schemeClr val="tx1"/>
                </a:solidFill>
                <a:latin typeface="+mj-ea"/>
                <a:ea typeface="+mj-ea"/>
              </a:rPr>
              <a:t>QSV (</a:t>
            </a:r>
            <a:r>
              <a:rPr lang="zh-TW" altLang="en-US" sz="2800" dirty="0">
                <a:solidFill>
                  <a:schemeClr val="tx1"/>
                </a:solidFill>
                <a:latin typeface="+mj-ea"/>
                <a:ea typeface="+mj-ea"/>
              </a:rPr>
              <a:t>逆止閥</a:t>
            </a:r>
            <a:r>
              <a:rPr lang="en-US" altLang="zh-TW" sz="28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>
              <a:defRPr/>
            </a:pPr>
            <a:r>
              <a:rPr lang="zh-TW" altLang="en-US" sz="2800" dirty="0">
                <a:latin typeface="+mj-ea"/>
                <a:ea typeface="+mj-ea"/>
              </a:rPr>
              <a:t>六、爐內破片</a:t>
            </a:r>
            <a:endParaRPr lang="en-US" altLang="zh-TW" sz="2800" dirty="0">
              <a:latin typeface="+mj-ea"/>
              <a:ea typeface="+mj-ea"/>
            </a:endParaRPr>
          </a:p>
          <a:p>
            <a:pPr marL="0" indent="0">
              <a:buNone/>
              <a:defRPr/>
            </a:pP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endParaRPr lang="en-US" altLang="zh-TW" sz="2800" dirty="0">
              <a:latin typeface="+mj-ea"/>
              <a:ea typeface="+mj-ea"/>
            </a:endParaRPr>
          </a:p>
        </p:txBody>
      </p:sp>
      <p:sp>
        <p:nvSpPr>
          <p:cNvPr id="2" name="投影片編號版面配置區 2">
            <a:extLst>
              <a:ext uri="{FF2B5EF4-FFF2-40B4-BE49-F238E27FC236}">
                <a16:creationId xmlns:a16="http://schemas.microsoft.com/office/drawing/2014/main" id="{E9B7D680-B817-FD97-EE24-006B8B88AAD6}"/>
              </a:ext>
            </a:extLst>
          </p:cNvPr>
          <p:cNvSpPr txBox="1">
            <a:spLocks/>
          </p:cNvSpPr>
          <p:nvPr/>
        </p:nvSpPr>
        <p:spPr bwMode="auto">
          <a:xfrm>
            <a:off x="304800" y="6238875"/>
            <a:ext cx="609600" cy="457200"/>
          </a:xfrm>
          <a:prstGeom prst="ellipse">
            <a:avLst/>
          </a:prstGeom>
          <a:solidFill>
            <a:schemeClr val="accent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dirty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4</a:t>
            </a:r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46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2">
            <a:extLst>
              <a:ext uri="{FF2B5EF4-FFF2-40B4-BE49-F238E27FC236}">
                <a16:creationId xmlns:a16="http://schemas.microsoft.com/office/drawing/2014/main" id="{3F4C9F6C-26F0-5BB1-E009-01A973B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DEE56B9-7A52-44E9-BA47-A11447FC79AA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304" name="TextBox 2">
            <a:extLst>
              <a:ext uri="{FF2B5EF4-FFF2-40B4-BE49-F238E27FC236}">
                <a16:creationId xmlns:a16="http://schemas.microsoft.com/office/drawing/2014/main" id="{4B45DB9C-8C79-DB98-423D-45DA79D5A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688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2024.06.03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2024.06.14</a:t>
            </a:r>
            <a:endParaRPr lang="zh-TW" altLang="en-US" sz="280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794E7C-4C19-67EB-C198-C9B7DB9A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23443"/>
              </p:ext>
            </p:extLst>
          </p:nvPr>
        </p:nvGraphicFramePr>
        <p:xfrm>
          <a:off x="706875" y="1152364"/>
          <a:ext cx="11167353" cy="4874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764">
                  <a:extLst>
                    <a:ext uri="{9D8B030D-6E8A-4147-A177-3AD203B41FA5}">
                      <a16:colId xmlns:a16="http://schemas.microsoft.com/office/drawing/2014/main" val="499691193"/>
                    </a:ext>
                  </a:extLst>
                </a:gridCol>
                <a:gridCol w="3534357">
                  <a:extLst>
                    <a:ext uri="{9D8B030D-6E8A-4147-A177-3AD203B41FA5}">
                      <a16:colId xmlns:a16="http://schemas.microsoft.com/office/drawing/2014/main" val="2763126434"/>
                    </a:ext>
                  </a:extLst>
                </a:gridCol>
                <a:gridCol w="2898476">
                  <a:extLst>
                    <a:ext uri="{9D8B030D-6E8A-4147-A177-3AD203B41FA5}">
                      <a16:colId xmlns:a16="http://schemas.microsoft.com/office/drawing/2014/main" val="1514208284"/>
                    </a:ext>
                  </a:extLst>
                </a:gridCol>
                <a:gridCol w="2902756">
                  <a:extLst>
                    <a:ext uri="{9D8B030D-6E8A-4147-A177-3AD203B41FA5}">
                      <a16:colId xmlns:a16="http://schemas.microsoft.com/office/drawing/2014/main" val="3810114816"/>
                    </a:ext>
                  </a:extLst>
                </a:gridCol>
              </a:tblGrid>
              <a:tr h="5169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日期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課程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機台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內容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660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2024/12/16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跟值</a:t>
                      </a: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(</a:t>
                      </a: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小夜</a:t>
                      </a: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)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26244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2024/12/17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跟值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(</a:t>
                      </a: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小夜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149379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2024/12/18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跟值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(</a:t>
                      </a: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小夜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5366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2024/12/19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跟值</a:t>
                      </a: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(</a:t>
                      </a: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小夜</a:t>
                      </a: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)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33930"/>
                  </a:ext>
                </a:extLst>
              </a:tr>
              <a:tr h="4343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2024/12/20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跟值</a:t>
                      </a: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(</a:t>
                      </a: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小夜</a:t>
                      </a: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)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1825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2024/12/23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值日生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74424"/>
                  </a:ext>
                </a:extLst>
              </a:tr>
              <a:tr h="465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值日生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029885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2024/12/25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值日生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31898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2024/12/26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值日生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16339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2024/12/27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值日生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5250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7FB39DBB-7EAD-5FEF-E52C-AE0C297FC1CD}"/>
              </a:ext>
            </a:extLst>
          </p:cNvPr>
          <p:cNvSpPr txBox="1"/>
          <p:nvPr/>
        </p:nvSpPr>
        <p:spPr bwMode="auto">
          <a:xfrm>
            <a:off x="1810964" y="400544"/>
            <a:ext cx="89591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3600" dirty="0">
                <a:latin typeface="+mj-ea"/>
                <a:ea typeface="+mj-ea"/>
              </a:rPr>
              <a:t>兩週內學習內容</a:t>
            </a:r>
            <a:endParaRPr lang="en-US" altLang="zh-TW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667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8F3BA6-BC12-C70F-2949-A2B553C5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B7A0FE-0613-4DED-8980-42FE58334ABA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61979A-FB98-8036-0A1A-E0531424DCBC}"/>
              </a:ext>
            </a:extLst>
          </p:cNvPr>
          <p:cNvSpPr txBox="1"/>
          <p:nvPr/>
        </p:nvSpPr>
        <p:spPr>
          <a:xfrm>
            <a:off x="-322216" y="473353"/>
            <a:ext cx="6096000" cy="51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Aft>
                <a:spcPts val="0"/>
              </a:spcAft>
            </a:pPr>
            <a:r>
              <a:rPr lang="en-US" sz="3600" b="1" kern="0" dirty="0">
                <a:effectLst/>
                <a:latin typeface="+mj-ea"/>
                <a:ea typeface="+mj-ea"/>
                <a:cs typeface="Arial" panose="020B0604020202020204" pitchFamily="34" charset="0"/>
              </a:rPr>
              <a:t>RTP 1PM Procedure</a:t>
            </a:r>
            <a:endParaRPr lang="en-US" sz="36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0B8ED28-CABC-D5A7-293A-7CE8A68C2604}"/>
              </a:ext>
            </a:extLst>
          </p:cNvPr>
          <p:cNvSpPr txBox="1"/>
          <p:nvPr/>
        </p:nvSpPr>
        <p:spPr>
          <a:xfrm>
            <a:off x="804333" y="1104202"/>
            <a:ext cx="6257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00" dirty="0"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PM</a:t>
            </a:r>
            <a:r>
              <a:rPr lang="zh-TW" sz="1800" b="1" kern="100" dirty="0"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適用時機：</a:t>
            </a:r>
            <a:r>
              <a:rPr lang="en-US" sz="1800" b="1" kern="100" dirty="0"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2500±250 wafer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58756E1-B1F4-A7D9-9975-5516A44E1FF6}"/>
              </a:ext>
            </a:extLst>
          </p:cNvPr>
          <p:cNvSpPr/>
          <p:nvPr/>
        </p:nvSpPr>
        <p:spPr>
          <a:xfrm>
            <a:off x="499533" y="1590075"/>
            <a:ext cx="8995953" cy="48243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r>
              <a:rPr lang="zh-TW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按下『↑』，</a:t>
            </a:r>
            <a:r>
              <a:rPr lang="zh-TW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將門開啟</a:t>
            </a:r>
            <a:endParaRPr lang="en-US" altLang="zh-TW" sz="2000" dirty="0">
              <a:solidFill>
                <a:srgbClr val="000000"/>
              </a:solidFill>
              <a:effectLst/>
              <a:latin typeface="+mj-ea"/>
              <a:ea typeface="+mj-ea"/>
              <a:cs typeface="新細明體" panose="02020500000000000000" pitchFamily="18" charset="-120"/>
            </a:endParaRP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endParaRPr lang="en-US" altLang="zh-TW" sz="2000" kern="0" dirty="0">
              <a:solidFill>
                <a:srgbClr val="000000"/>
              </a:solidFill>
              <a:effectLst/>
              <a:latin typeface="+mj-ea"/>
              <a:ea typeface="+mj-ea"/>
              <a:cs typeface="新細明體" panose="02020500000000000000" pitchFamily="18" charset="-120"/>
            </a:endParaRP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r>
              <a:rPr lang="zh-TW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點選</a:t>
            </a:r>
            <a:r>
              <a:rPr lang="en-US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Open door &amp; Robot off</a:t>
            </a:r>
            <a:r>
              <a:rPr lang="zh-TW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，</a:t>
            </a:r>
            <a:r>
              <a:rPr lang="zh-TW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使</a:t>
            </a:r>
            <a:r>
              <a:rPr lang="en-US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Robot servo off</a:t>
            </a: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endParaRPr lang="en-US" altLang="zh-TW" sz="2000" kern="0" dirty="0">
              <a:solidFill>
                <a:srgbClr val="000000"/>
              </a:solidFill>
              <a:effectLst/>
              <a:latin typeface="+mj-ea"/>
              <a:ea typeface="+mj-ea"/>
              <a:cs typeface="新細明體" panose="02020500000000000000" pitchFamily="18" charset="-120"/>
            </a:endParaRP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r>
              <a:rPr lang="zh-TW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用手將</a:t>
            </a:r>
            <a:r>
              <a:rPr lang="en-US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Robot</a:t>
            </a:r>
            <a:r>
              <a:rPr lang="zh-TW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轉至</a:t>
            </a:r>
            <a:r>
              <a:rPr lang="en-US" altLang="zh-TW" sz="2000" kern="0" dirty="0">
                <a:solidFill>
                  <a:srgbClr val="000000"/>
                </a:solidFill>
                <a:latin typeface="+mj-ea"/>
                <a:ea typeface="+mj-ea"/>
                <a:cs typeface="新細明體" panose="02020500000000000000" pitchFamily="18" charset="-120"/>
              </a:rPr>
              <a:t>unload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Cassette</a:t>
            </a:r>
            <a:r>
              <a:rPr lang="zh-TW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邊進行</a:t>
            </a:r>
            <a:r>
              <a:rPr lang="en-US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PM</a:t>
            </a: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endParaRPr lang="en-US" altLang="zh-TW" sz="2000" kern="0" dirty="0">
              <a:solidFill>
                <a:srgbClr val="000000"/>
              </a:solidFill>
              <a:effectLst/>
              <a:latin typeface="+mj-ea"/>
              <a:ea typeface="+mj-ea"/>
              <a:cs typeface="新細明體" panose="02020500000000000000" pitchFamily="18" charset="-120"/>
            </a:endParaRP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r>
              <a:rPr lang="zh-TW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將</a:t>
            </a:r>
            <a:r>
              <a:rPr lang="en-US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Liner quartz</a:t>
            </a:r>
            <a:r>
              <a:rPr lang="zh-TW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抽出，至酸房拿取</a:t>
            </a:r>
            <a:r>
              <a:rPr lang="en-US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clean</a:t>
            </a:r>
            <a:r>
              <a:rPr lang="zh-TW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乾淨之</a:t>
            </a:r>
            <a:r>
              <a:rPr lang="en-US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Liner quartz</a:t>
            </a:r>
            <a:r>
              <a:rPr lang="zh-TW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並裝回，需注意</a:t>
            </a:r>
            <a:r>
              <a:rPr lang="en-US" sz="20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pin</a:t>
            </a:r>
            <a:r>
              <a:rPr lang="zh-TW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方向朝下</a:t>
            </a:r>
            <a:r>
              <a:rPr lang="en-US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&amp;</a:t>
            </a:r>
            <a:r>
              <a:rPr lang="zh-TW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朝外</a:t>
            </a:r>
            <a:endParaRPr lang="en-US" altLang="zh-TW" sz="2000" dirty="0">
              <a:solidFill>
                <a:srgbClr val="000000"/>
              </a:solidFill>
              <a:effectLst/>
              <a:latin typeface="+mj-ea"/>
              <a:ea typeface="+mj-ea"/>
              <a:cs typeface="新細明體" panose="02020500000000000000" pitchFamily="18" charset="-120"/>
            </a:endParaRP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endParaRPr lang="en-US" altLang="zh-TW" sz="2000" dirty="0">
              <a:solidFill>
                <a:srgbClr val="000000"/>
              </a:solidFill>
              <a:effectLst/>
              <a:latin typeface="+mj-ea"/>
              <a:ea typeface="+mj-ea"/>
              <a:cs typeface="新細明體" panose="02020500000000000000" pitchFamily="18" charset="-120"/>
            </a:endParaRP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r>
              <a:rPr lang="zh-TW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點選</a:t>
            </a:r>
            <a:r>
              <a:rPr lang="en-US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Robot on</a:t>
            </a:r>
            <a:r>
              <a:rPr lang="zh-TW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，</a:t>
            </a:r>
            <a:r>
              <a:rPr lang="en-US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Robot</a:t>
            </a:r>
            <a:r>
              <a:rPr lang="zh-TW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會自動做</a:t>
            </a:r>
            <a:r>
              <a:rPr lang="en-US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initial</a:t>
            </a: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+mj-ea"/>
              <a:ea typeface="+mj-ea"/>
              <a:cs typeface="新細明體" panose="02020500000000000000" pitchFamily="18" charset="-120"/>
            </a:endParaRPr>
          </a:p>
          <a:p>
            <a:pPr marL="342900" indent="-342900" algn="just">
              <a:lnSpc>
                <a:spcPct val="75000"/>
              </a:lnSpc>
              <a:buFont typeface="+mj-lt"/>
              <a:buAutoNum type="arabicPeriod"/>
            </a:pPr>
            <a:r>
              <a:rPr lang="en-US" sz="2000" b="0" i="0" u="none" strike="noStrike" dirty="0">
                <a:effectLst/>
                <a:latin typeface="+mj-ea"/>
                <a:ea typeface="+mj-ea"/>
              </a:rPr>
              <a:t>Close door</a:t>
            </a:r>
            <a:r>
              <a:rPr lang="zh-TW" sz="2000" kern="0" dirty="0">
                <a:effectLst/>
                <a:latin typeface="+mj-ea"/>
                <a:ea typeface="+mj-ea"/>
                <a:cs typeface="新細明體" panose="02020500000000000000" pitchFamily="18" charset="-120"/>
              </a:rPr>
              <a:t> ， </a:t>
            </a:r>
            <a:r>
              <a:rPr lang="en-US" sz="2000" b="0" i="0" u="none" strike="noStrike" dirty="0">
                <a:effectLst/>
                <a:latin typeface="+mj-ea"/>
                <a:ea typeface="+mj-ea"/>
              </a:rPr>
              <a:t>Check transfer</a:t>
            </a:r>
            <a:r>
              <a:rPr lang="en-US" sz="2000" b="0" i="0" dirty="0">
                <a:effectLst/>
                <a:latin typeface="+mj-ea"/>
                <a:ea typeface="+mj-ea"/>
              </a:rPr>
              <a:t>​</a:t>
            </a: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effectLst/>
              <a:latin typeface="+mj-ea"/>
              <a:ea typeface="+mj-ea"/>
              <a:cs typeface="新細明體" panose="02020500000000000000" pitchFamily="18" charset="-120"/>
            </a:endParaRP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Check pyro and chiller water level</a:t>
            </a: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750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交</a:t>
            </a:r>
            <a:r>
              <a:rPr lang="en-US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EA Test Run</a:t>
            </a:r>
            <a:r>
              <a:rPr lang="zh-TW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測</a:t>
            </a:r>
            <a:r>
              <a:rPr lang="en-US" sz="200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RS &amp; PTC</a:t>
            </a:r>
          </a:p>
          <a:p>
            <a:pPr marL="342900" lvl="0" indent="-342900" algn="just">
              <a:lnSpc>
                <a:spcPct val="75000"/>
              </a:lnSpc>
              <a:buFont typeface="+mj-lt"/>
              <a:buAutoNum type="arabicPeriod"/>
            </a:pPr>
            <a:endParaRPr lang="en-US" altLang="zh-TW" sz="1800" dirty="0">
              <a:solidFill>
                <a:srgbClr val="000000"/>
              </a:solidFill>
              <a:effectLst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D5616B-EFE2-1C12-A4C7-317274CFC82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486" y="1859331"/>
            <a:ext cx="2612572" cy="228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41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8">
            <a:extLst>
              <a:ext uri="{FF2B5EF4-FFF2-40B4-BE49-F238E27FC236}">
                <a16:creationId xmlns:a16="http://schemas.microsoft.com/office/drawing/2014/main" id="{14A14877-B330-108D-F5D1-B1B481559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651" y="1166813"/>
            <a:ext cx="7777163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1" name="Picture 9" descr="ZONE">
            <a:extLst>
              <a:ext uri="{FF2B5EF4-FFF2-40B4-BE49-F238E27FC236}">
                <a16:creationId xmlns:a16="http://schemas.microsoft.com/office/drawing/2014/main" id="{88CAF1B8-DF67-E99D-4083-C47DDBE0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095375"/>
            <a:ext cx="4679950" cy="51133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172" name="Picture 10" descr="6-13">
            <a:extLst>
              <a:ext uri="{FF2B5EF4-FFF2-40B4-BE49-F238E27FC236}">
                <a16:creationId xmlns:a16="http://schemas.microsoft.com/office/drawing/2014/main" id="{CCDCAF14-CD64-A37C-4C20-D8F87A81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103438"/>
            <a:ext cx="4140200" cy="30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AutoShape 11">
            <a:extLst>
              <a:ext uri="{FF2B5EF4-FFF2-40B4-BE49-F238E27FC236}">
                <a16:creationId xmlns:a16="http://schemas.microsoft.com/office/drawing/2014/main" id="{25A9D390-CD71-10C1-3239-366E15D2D900}"/>
              </a:ext>
            </a:extLst>
          </p:cNvPr>
          <p:cNvSpPr>
            <a:spLocks/>
          </p:cNvSpPr>
          <p:nvPr/>
        </p:nvSpPr>
        <p:spPr bwMode="auto">
          <a:xfrm rot="5400000">
            <a:off x="9913145" y="2967832"/>
            <a:ext cx="71437" cy="215900"/>
          </a:xfrm>
          <a:prstGeom prst="rightBrace">
            <a:avLst>
              <a:gd name="adj1" fmla="val 25185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4" name="AutoShape 12">
            <a:extLst>
              <a:ext uri="{FF2B5EF4-FFF2-40B4-BE49-F238E27FC236}">
                <a16:creationId xmlns:a16="http://schemas.microsoft.com/office/drawing/2014/main" id="{4B6539AA-1302-EBBC-BF76-44F0B6FE52B1}"/>
              </a:ext>
            </a:extLst>
          </p:cNvPr>
          <p:cNvSpPr>
            <a:spLocks/>
          </p:cNvSpPr>
          <p:nvPr/>
        </p:nvSpPr>
        <p:spPr bwMode="auto">
          <a:xfrm rot="5400000">
            <a:off x="7608095" y="2967832"/>
            <a:ext cx="71437" cy="215900"/>
          </a:xfrm>
          <a:prstGeom prst="rightBrace">
            <a:avLst>
              <a:gd name="adj1" fmla="val 25185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5" name="AutoShape 13">
            <a:extLst>
              <a:ext uri="{FF2B5EF4-FFF2-40B4-BE49-F238E27FC236}">
                <a16:creationId xmlns:a16="http://schemas.microsoft.com/office/drawing/2014/main" id="{C38479E3-65CF-4242-E59A-38D3343D1C06}"/>
              </a:ext>
            </a:extLst>
          </p:cNvPr>
          <p:cNvSpPr>
            <a:spLocks/>
          </p:cNvSpPr>
          <p:nvPr/>
        </p:nvSpPr>
        <p:spPr bwMode="auto">
          <a:xfrm rot="5400000">
            <a:off x="8112126" y="2895601"/>
            <a:ext cx="71437" cy="360362"/>
          </a:xfrm>
          <a:prstGeom prst="rightBrace">
            <a:avLst>
              <a:gd name="adj1" fmla="val 4203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6" name="AutoShape 14">
            <a:extLst>
              <a:ext uri="{FF2B5EF4-FFF2-40B4-BE49-F238E27FC236}">
                <a16:creationId xmlns:a16="http://schemas.microsoft.com/office/drawing/2014/main" id="{4C1581ED-67BA-59FA-C966-F133B68FC10C}"/>
              </a:ext>
            </a:extLst>
          </p:cNvPr>
          <p:cNvSpPr>
            <a:spLocks/>
          </p:cNvSpPr>
          <p:nvPr/>
        </p:nvSpPr>
        <p:spPr bwMode="auto">
          <a:xfrm rot="5400000">
            <a:off x="9409114" y="2895601"/>
            <a:ext cx="71437" cy="360363"/>
          </a:xfrm>
          <a:prstGeom prst="rightBrace">
            <a:avLst>
              <a:gd name="adj1" fmla="val 4203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7" name="AutoShape 15">
            <a:extLst>
              <a:ext uri="{FF2B5EF4-FFF2-40B4-BE49-F238E27FC236}">
                <a16:creationId xmlns:a16="http://schemas.microsoft.com/office/drawing/2014/main" id="{F449917A-4F7B-E63A-8198-0270EF7DA459}"/>
              </a:ext>
            </a:extLst>
          </p:cNvPr>
          <p:cNvSpPr>
            <a:spLocks/>
          </p:cNvSpPr>
          <p:nvPr/>
        </p:nvSpPr>
        <p:spPr bwMode="auto">
          <a:xfrm rot="5400000">
            <a:off x="8760620" y="2823370"/>
            <a:ext cx="71437" cy="504825"/>
          </a:xfrm>
          <a:prstGeom prst="rightBrace">
            <a:avLst>
              <a:gd name="adj1" fmla="val 58889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8" name="Text Box 16">
            <a:extLst>
              <a:ext uri="{FF2B5EF4-FFF2-40B4-BE49-F238E27FC236}">
                <a16:creationId xmlns:a16="http://schemas.microsoft.com/office/drawing/2014/main" id="{782631AE-B33C-C8A5-02A9-F1571B60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914" y="3040064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179" name="Text Box 17">
            <a:extLst>
              <a:ext uri="{FF2B5EF4-FFF2-40B4-BE49-F238E27FC236}">
                <a16:creationId xmlns:a16="http://schemas.microsoft.com/office/drawing/2014/main" id="{C8F7E03A-E5CF-CA82-3FAA-FD80C7DA2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6089" y="3040064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180" name="Text Box 18">
            <a:extLst>
              <a:ext uri="{FF2B5EF4-FFF2-40B4-BE49-F238E27FC236}">
                <a16:creationId xmlns:a16="http://schemas.microsoft.com/office/drawing/2014/main" id="{06A6A104-2283-A736-2CD6-6C2597772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389" y="3040064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181" name="Text Box 19">
            <a:extLst>
              <a:ext uri="{FF2B5EF4-FFF2-40B4-BE49-F238E27FC236}">
                <a16:creationId xmlns:a16="http://schemas.microsoft.com/office/drawing/2014/main" id="{A2CADC09-01F1-5669-7349-9ECAB967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9" y="3040064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182" name="Text Box 20">
            <a:extLst>
              <a:ext uri="{FF2B5EF4-FFF2-40B4-BE49-F238E27FC236}">
                <a16:creationId xmlns:a16="http://schemas.microsoft.com/office/drawing/2014/main" id="{13BC4772-AB05-5693-F010-6E961FC5B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4" y="3040064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611A4-9849-0AAB-85FA-585BC26376DC}"/>
              </a:ext>
            </a:extLst>
          </p:cNvPr>
          <p:cNvSpPr txBox="1"/>
          <p:nvPr/>
        </p:nvSpPr>
        <p:spPr>
          <a:xfrm>
            <a:off x="1631950" y="188913"/>
            <a:ext cx="388778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DTC &amp; LAMP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位置示意圖</a:t>
            </a:r>
          </a:p>
        </p:txBody>
      </p:sp>
      <p:sp>
        <p:nvSpPr>
          <p:cNvPr id="4" name="文字方塊 21">
            <a:extLst>
              <a:ext uri="{FF2B5EF4-FFF2-40B4-BE49-F238E27FC236}">
                <a16:creationId xmlns:a16="http://schemas.microsoft.com/office/drawing/2014/main" id="{D6260A99-D801-A969-3B46-4FC952452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874" y="1549440"/>
            <a:ext cx="1991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kumimoji="1" sz="2600" kern="12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kumimoji="1" sz="2400" kern="12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kumimoji="1" sz="2000" kern="12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kumimoji="1" sz="2000" kern="12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kumimoji="1" sz="2000" kern="12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kumimoji="1" sz="2000" kern="12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kumimoji="1" sz="2000" kern="12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kumimoji="1" sz="2000" kern="12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kumimoji="1" sz="2000" kern="12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>
                <a:solidFill>
                  <a:srgbClr val="FF0000"/>
                </a:solidFill>
                <a:latin typeface="微軟正黑體"/>
                <a:ea typeface="微軟正黑體"/>
              </a:rPr>
              <a:t>DTC</a:t>
            </a:r>
            <a:r>
              <a:rPr lang="zh-TW" altLang="en-US" sz="1800" b="1" dirty="0">
                <a:solidFill>
                  <a:srgbClr val="FF0000"/>
                </a:solidFill>
                <a:latin typeface="微軟正黑體"/>
                <a:ea typeface="微軟正黑體"/>
              </a:rPr>
              <a:t>在</a:t>
            </a:r>
            <a:r>
              <a:rPr lang="en-US" altLang="zh-TW" sz="1800" b="1" dirty="0">
                <a:solidFill>
                  <a:srgbClr val="FF0000"/>
                </a:solidFill>
                <a:latin typeface="微軟正黑體"/>
                <a:ea typeface="微軟正黑體"/>
              </a:rPr>
              <a:t>Wafer</a:t>
            </a:r>
            <a:r>
              <a:rPr lang="zh-TW" altLang="en-US" sz="1800" b="1" dirty="0">
                <a:solidFill>
                  <a:srgbClr val="FF0000"/>
                </a:solidFill>
                <a:latin typeface="微軟正黑體"/>
                <a:ea typeface="微軟正黑體"/>
              </a:rPr>
              <a:t>下方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8599C88-9CE6-28C0-0211-9CBB7C16D46A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112002" y="1918772"/>
            <a:ext cx="675754" cy="1510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F7BD934-CF98-8A63-F0F9-327F6A6D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346451"/>
            <a:ext cx="3097212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9" name="TextBox 1">
            <a:extLst>
              <a:ext uri="{FF2B5EF4-FFF2-40B4-BE49-F238E27FC236}">
                <a16:creationId xmlns:a16="http://schemas.microsoft.com/office/drawing/2014/main" id="{F96D0096-971B-0882-386F-C53FDC0F8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4" y="579439"/>
            <a:ext cx="3812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O2 Analyzer</a:t>
            </a:r>
            <a:r>
              <a:rPr kumimoji="0"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基本介紹</a:t>
            </a:r>
          </a:p>
        </p:txBody>
      </p:sp>
      <p:sp>
        <p:nvSpPr>
          <p:cNvPr id="9219" name="文字方塊 7">
            <a:extLst>
              <a:ext uri="{FF2B5EF4-FFF2-40B4-BE49-F238E27FC236}">
                <a16:creationId xmlns:a16="http://schemas.microsoft.com/office/drawing/2014/main" id="{50F7F217-55C9-6A07-59C7-C43B2FA6B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1341439"/>
            <a:ext cx="83089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O2 Analyzer 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型號：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C-28C</a:t>
            </a: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規格大小：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96W×96H×132D</a:t>
            </a: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電壓：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90~130V</a:t>
            </a:r>
            <a:endParaRPr kumimoji="0" lang="zh-TW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功能簡介：利用此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O2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分析儀與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O2 sensor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 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內之氧氣濃度</a:t>
            </a:r>
            <a:endParaRPr kumimoji="0"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0"/>
              </a:spcBef>
              <a:buSzTx/>
              <a:buFont typeface="Wingdings 2" panose="05020102010507070707" pitchFamily="18" charset="2"/>
              <a:buNone/>
            </a:pP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顯示在此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O2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分析儀上</a:t>
            </a:r>
            <a:endParaRPr kumimoji="0" lang="zh-TW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01" name="文字方塊 21">
            <a:extLst>
              <a:ext uri="{FF2B5EF4-FFF2-40B4-BE49-F238E27FC236}">
                <a16:creationId xmlns:a16="http://schemas.microsoft.com/office/drawing/2014/main" id="{BB76E90E-01A9-C97A-CE75-A47A31117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5627688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kumimoji="0" lang="zh-TW" altLang="en-US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02" name="文字方塊 21">
            <a:extLst>
              <a:ext uri="{FF2B5EF4-FFF2-40B4-BE49-F238E27FC236}">
                <a16:creationId xmlns:a16="http://schemas.microsoft.com/office/drawing/2014/main" id="{1B5BA71D-7ADB-4C7F-3FA3-C6ADAAD80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6" y="5630863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kumimoji="0" lang="zh-TW" altLang="en-US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03" name="文字方塊 21">
            <a:extLst>
              <a:ext uri="{FF2B5EF4-FFF2-40B4-BE49-F238E27FC236}">
                <a16:creationId xmlns:a16="http://schemas.microsoft.com/office/drawing/2014/main" id="{9C0CD532-C49A-0035-8CF4-6608B5F75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513" y="5630863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</a:p>
        </p:txBody>
      </p:sp>
      <p:sp>
        <p:nvSpPr>
          <p:cNvPr id="4104" name="文字方塊 21">
            <a:extLst>
              <a:ext uri="{FF2B5EF4-FFF2-40B4-BE49-F238E27FC236}">
                <a16:creationId xmlns:a16="http://schemas.microsoft.com/office/drawing/2014/main" id="{A5BC2213-86AA-1909-E12D-A931C0CE4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163" y="5630864"/>
            <a:ext cx="322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</a:p>
        </p:txBody>
      </p:sp>
      <p:sp>
        <p:nvSpPr>
          <p:cNvPr id="4105" name="文字方塊 7">
            <a:extLst>
              <a:ext uri="{FF2B5EF4-FFF2-40B4-BE49-F238E27FC236}">
                <a16:creationId xmlns:a16="http://schemas.microsoft.com/office/drawing/2014/main" id="{E781FB63-0546-334C-2D26-06DC46BE5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5" y="4460875"/>
            <a:ext cx="23050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CANCEL/ENTER</a:t>
            </a:r>
            <a:endParaRPr kumimoji="0" lang="zh-TW" altLang="zh-TW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1">
            <a:extLst>
              <a:ext uri="{FF2B5EF4-FFF2-40B4-BE49-F238E27FC236}">
                <a16:creationId xmlns:a16="http://schemas.microsoft.com/office/drawing/2014/main" id="{7D265BAC-CAA2-FBB9-6C16-123143446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579439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一、執行氧氣分析的時機</a:t>
            </a:r>
          </a:p>
        </p:txBody>
      </p:sp>
      <p:sp>
        <p:nvSpPr>
          <p:cNvPr id="5123" name="文字方塊 7">
            <a:extLst>
              <a:ext uri="{FF2B5EF4-FFF2-40B4-BE49-F238E27FC236}">
                <a16:creationId xmlns:a16="http://schemas.microsoft.com/office/drawing/2014/main" id="{F00A1B83-732D-AA19-D6C6-81B889A48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1341438"/>
            <a:ext cx="8308975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endParaRPr kumimoji="0" lang="en-US" altLang="zh-TW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zh-TW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0" lang="zh-TW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wafer </a:t>
            </a:r>
            <a:r>
              <a:rPr kumimoji="0" lang="zh-TW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放入</a:t>
            </a: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chamber </a:t>
            </a:r>
            <a:r>
              <a:rPr kumimoji="0" lang="zh-TW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中且第</a:t>
            </a: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0" lang="zh-TW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片在轉平邊</a:t>
            </a: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處時</a:t>
            </a:r>
            <a:endParaRPr kumimoji="0" lang="en-US" altLang="zh-TW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</a:t>
            </a:r>
            <a:endParaRPr kumimoji="0" lang="en-US" altLang="zh-TW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oven door close</a:t>
            </a: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kumimoji="0" lang="en-US" altLang="zh-TW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endParaRPr kumimoji="0" lang="en-US" altLang="zh-TW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當滿足以上兩個條件時 </a:t>
            </a:r>
            <a:r>
              <a:rPr kumimoji="0"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即會開始執行氧氣分析</a:t>
            </a:r>
            <a:endParaRPr kumimoji="0" lang="en-US" altLang="zh-TW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4" name="圖片 1">
            <a:extLst>
              <a:ext uri="{FF2B5EF4-FFF2-40B4-BE49-F238E27FC236}">
                <a16:creationId xmlns:a16="http://schemas.microsoft.com/office/drawing/2014/main" id="{33B396ED-2AF1-1157-7669-F862E3B4E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600451"/>
            <a:ext cx="38989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橢圓 2">
            <a:extLst>
              <a:ext uri="{FF2B5EF4-FFF2-40B4-BE49-F238E27FC236}">
                <a16:creationId xmlns:a16="http://schemas.microsoft.com/office/drawing/2014/main" id="{8C6B6887-3E71-94F9-20CD-DDC8CB7E0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4292601"/>
            <a:ext cx="792163" cy="792163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TW" altLang="en-US"/>
          </a:p>
        </p:txBody>
      </p:sp>
      <p:cxnSp>
        <p:nvCxnSpPr>
          <p:cNvPr id="5126" name="直線單箭頭接點 4">
            <a:extLst>
              <a:ext uri="{FF2B5EF4-FFF2-40B4-BE49-F238E27FC236}">
                <a16:creationId xmlns:a16="http://schemas.microsoft.com/office/drawing/2014/main" id="{81A72C61-4F73-73F2-18D2-267CD5E66F4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99064" y="4689475"/>
            <a:ext cx="1584325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7" name="文字方塊 6">
            <a:extLst>
              <a:ext uri="{FF2B5EF4-FFF2-40B4-BE49-F238E27FC236}">
                <a16:creationId xmlns:a16="http://schemas.microsoft.com/office/drawing/2014/main" id="{461C3038-9F78-C952-67EF-F0FF81613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0" y="4365626"/>
            <a:ext cx="2654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</a:t>
            </a:r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sensor</a:t>
            </a:r>
            <a:r>
              <a:rPr lang="zh-TW" altLang="en-US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即為感應</a:t>
            </a:r>
            <a:endParaRPr lang="en-US" altLang="zh-TW" sz="1800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在轉平邊處所使用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1">
            <a:extLst>
              <a:ext uri="{FF2B5EF4-FFF2-40B4-BE49-F238E27FC236}">
                <a16:creationId xmlns:a16="http://schemas.microsoft.com/office/drawing/2014/main" id="{C4DF0E8E-945B-05EB-D05D-9228981E9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579439"/>
            <a:ext cx="34140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kumimoji="0"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r>
              <a:rPr kumimoji="0"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觸發方式</a:t>
            </a:r>
          </a:p>
        </p:txBody>
      </p:sp>
      <p:sp>
        <p:nvSpPr>
          <p:cNvPr id="8195" name="文字方塊 7">
            <a:extLst>
              <a:ext uri="{FF2B5EF4-FFF2-40B4-BE49-F238E27FC236}">
                <a16:creationId xmlns:a16="http://schemas.microsoft.com/office/drawing/2014/main" id="{5AFCB512-3C36-3F3D-4271-9573A425C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1341439"/>
            <a:ext cx="830897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當氧氣濃度超過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之設定值時 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即會驅動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relay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將機台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water leak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開關強制導通 → 機台即會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並停止任何動作</a:t>
            </a:r>
            <a:endParaRPr kumimoji="0"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endParaRPr kumimoji="0"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endParaRPr kumimoji="0"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6" name="Picture 2" descr="Description: C:\Users\salin\Desktop\rtp-2電路圖\RTP-2.bmp">
            <a:extLst>
              <a:ext uri="{FF2B5EF4-FFF2-40B4-BE49-F238E27FC236}">
                <a16:creationId xmlns:a16="http://schemas.microsoft.com/office/drawing/2014/main" id="{C5EB866E-8464-A1BE-A688-EB9680685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4" y="2709864"/>
            <a:ext cx="70834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文字方塊 10">
            <a:extLst>
              <a:ext uri="{FF2B5EF4-FFF2-40B4-BE49-F238E27FC236}">
                <a16:creationId xmlns:a16="http://schemas.microsoft.com/office/drawing/2014/main" id="{AE3DE200-8D1E-8F0A-5B95-4BB0A8697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0" y="5861050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 sz="1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電路圖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1">
            <a:extLst>
              <a:ext uri="{FF2B5EF4-FFF2-40B4-BE49-F238E27FC236}">
                <a16:creationId xmlns:a16="http://schemas.microsoft.com/office/drawing/2014/main" id="{59DAC0E5-268B-1C20-FDFE-2969CB7EEA1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00" y="2885967"/>
            <a:ext cx="360045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圖片 1">
            <a:extLst>
              <a:ext uri="{FF2B5EF4-FFF2-40B4-BE49-F238E27FC236}">
                <a16:creationId xmlns:a16="http://schemas.microsoft.com/office/drawing/2014/main" id="{32586546-93A4-A655-B682-5C7BD0301EA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44" y="2885967"/>
            <a:ext cx="36004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1">
            <a:extLst>
              <a:ext uri="{FF2B5EF4-FFF2-40B4-BE49-F238E27FC236}">
                <a16:creationId xmlns:a16="http://schemas.microsoft.com/office/drawing/2014/main" id="{0F730556-6E59-E5D0-4787-B4C41CD97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4" y="579439"/>
            <a:ext cx="44014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</a:t>
            </a:r>
            <a:r>
              <a:rPr kumimoji="0"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r>
              <a:rPr kumimoji="0"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設定值修改方法</a:t>
            </a:r>
          </a:p>
        </p:txBody>
      </p:sp>
      <p:sp>
        <p:nvSpPr>
          <p:cNvPr id="7173" name="文字方塊 7">
            <a:extLst>
              <a:ext uri="{FF2B5EF4-FFF2-40B4-BE49-F238E27FC236}">
                <a16:creationId xmlns:a16="http://schemas.microsoft.com/office/drawing/2014/main" id="{E4CA5A40-D7EE-64A5-F75B-1B1DE23BE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1341439"/>
            <a:ext cx="830897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起始畫面如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1”</a:t>
            </a: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長按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鍵 → 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DOWN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跳至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ALR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 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2”</a:t>
            </a: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ENT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鍵 即可進入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設定值畫面</a:t>
            </a:r>
            <a:endParaRPr kumimoji="0"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575"/>
              </a:spcBef>
              <a:buClr>
                <a:srgbClr val="FF0000"/>
              </a:buClr>
              <a:buSzPct val="85000"/>
              <a:buFont typeface="Wingdings 2" panose="05020102010507070707" pitchFamily="18" charset="2"/>
              <a:buChar char=""/>
            </a:pP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選到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kumimoji="0"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3”</a:t>
            </a:r>
            <a:r>
              <a:rPr kumimoji="0"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更改設定值</a:t>
            </a:r>
            <a:endParaRPr kumimoji="0"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74" name="文字方塊 6">
            <a:extLst>
              <a:ext uri="{FF2B5EF4-FFF2-40B4-BE49-F238E27FC236}">
                <a16:creationId xmlns:a16="http://schemas.microsoft.com/office/drawing/2014/main" id="{DD9AEF12-4315-9C18-A058-A193E418A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3600" y="5910261"/>
            <a:ext cx="55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75" name="文字方塊 9">
            <a:extLst>
              <a:ext uri="{FF2B5EF4-FFF2-40B4-BE49-F238E27FC236}">
                <a16:creationId xmlns:a16="http://schemas.microsoft.com/office/drawing/2014/main" id="{C9E9B4F4-757A-3655-4675-EB2CD85C2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419" y="5910261"/>
            <a:ext cx="55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0741ED-DCE4-2D66-50CA-E5B2AD27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056" y="3011380"/>
            <a:ext cx="3442586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6">
            <a:extLst>
              <a:ext uri="{FF2B5EF4-FFF2-40B4-BE49-F238E27FC236}">
                <a16:creationId xmlns:a16="http://schemas.microsoft.com/office/drawing/2014/main" id="{7575B0E4-894C-F7E0-189C-2779F1AE2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349" y="5910261"/>
            <a:ext cx="5533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D00E37CF3D36214C86886AA9339343DC" ma:contentTypeVersion="19" ma:contentTypeDescription="Fill out this form." ma:contentTypeScope="" ma:versionID="d154febea10c3930e3b6cfd035b4dd24">
  <xsd:schema xmlns:xsd="http://www.w3.org/2001/XMLSchema" xmlns:xs="http://www.w3.org/2001/XMLSchema" xmlns:p="http://schemas.microsoft.com/office/2006/metadata/properties" xmlns:ns1="http://schemas.microsoft.com/sharepoint/v3" xmlns:ns2="4bdc6d95-7621-47b1-8f62-a702a7a9d98f" xmlns:ns3="6ba3a8a8-b9e2-49cb-aadf-2c093bcf632e" targetNamespace="http://schemas.microsoft.com/office/2006/metadata/properties" ma:root="true" ma:fieldsID="bf1d05ee2c4926ad76d21e31f2dd363e" ns1:_="" ns2:_="" ns3:_="">
    <xsd:import namespace="http://schemas.microsoft.com/sharepoint/v3"/>
    <xsd:import namespace="4bdc6d95-7621-47b1-8f62-a702a7a9d98f"/>
    <xsd:import namespace="6ba3a8a8-b9e2-49cb-aadf-2c093bcf632e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dc6d95-7621-47b1-8f62-a702a7a9d9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5c8c406-6428-484e-a244-685067247f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a8a8-b9e2-49cb-aadf-2c093bcf632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8ff5065e-c2e5-47fd-b089-eb006bc5ae7a}" ma:internalName="TaxCatchAll" ma:showField="CatchAllData" ma:web="6ba3a8a8-b9e2-49cb-aadf-2c093bcf63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TaxCatchAll xmlns="6ba3a8a8-b9e2-49cb-aadf-2c093bcf632e" xsi:nil="true"/>
    <ShowRepairView xmlns="http://schemas.microsoft.com/sharepoint/v3" xsi:nil="true"/>
    <lcf76f155ced4ddcb4097134ff3c332f xmlns="4bdc6d95-7621-47b1-8f62-a702a7a9d98f">
      <Terms xmlns="http://schemas.microsoft.com/office/infopath/2007/PartnerControls"/>
    </lcf76f155ced4ddcb4097134ff3c332f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565C659-03EC-4EF5-BC23-5F7C3CC110E7}"/>
</file>

<file path=customXml/itemProps2.xml><?xml version="1.0" encoding="utf-8"?>
<ds:datastoreItem xmlns:ds="http://schemas.openxmlformats.org/officeDocument/2006/customXml" ds:itemID="{6476C80A-6223-4F70-975C-427BD36D1889}"/>
</file>

<file path=customXml/itemProps3.xml><?xml version="1.0" encoding="utf-8"?>
<ds:datastoreItem xmlns:ds="http://schemas.openxmlformats.org/officeDocument/2006/customXml" ds:itemID="{A6354995-2FEC-4D01-9DBF-8C2C323BD5AD}"/>
</file>

<file path=docProps/app.xml><?xml version="1.0" encoding="utf-8"?>
<Properties xmlns="http://schemas.openxmlformats.org/officeDocument/2006/extended-properties" xmlns:vt="http://schemas.openxmlformats.org/officeDocument/2006/docPropsVTypes">
  <TotalTime>6866</TotalTime>
  <Words>821</Words>
  <Application>Microsoft Office PowerPoint</Application>
  <PresentationFormat>寬螢幕</PresentationFormat>
  <Paragraphs>197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16</vt:i4>
      </vt:variant>
    </vt:vector>
  </HeadingPairs>
  <TitlesOfParts>
    <vt:vector size="27" baseType="lpstr">
      <vt:lpstr>微軟正黑體</vt:lpstr>
      <vt:lpstr>新細明體</vt:lpstr>
      <vt:lpstr>標楷體</vt:lpstr>
      <vt:lpstr>Arial</vt:lpstr>
      <vt:lpstr>Berlin Sans FB Demi</vt:lpstr>
      <vt:lpstr>Calibri</vt:lpstr>
      <vt:lpstr>Franklin Gothic Book</vt:lpstr>
      <vt:lpstr>Wingdings 2</vt:lpstr>
      <vt:lpstr>Nuvoton佈景主題</vt:lpstr>
      <vt:lpstr>Nuvoton佈景主題</vt:lpstr>
      <vt:lpstr>Nuvoton佈景主題</vt:lpstr>
      <vt:lpstr>爐管新人學習進度報告</vt:lpstr>
      <vt:lpstr>報告內容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WSIX CLEAN BURN BOX 大致流程</vt:lpstr>
      <vt:lpstr>QSV (逆止閥)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爐管新人學習進度報告</dc:title>
  <dc:creator>S220 CWChen27</dc:creator>
  <cp:lastModifiedBy>S220 CWChen27</cp:lastModifiedBy>
  <cp:revision>272</cp:revision>
  <dcterms:created xsi:type="dcterms:W3CDTF">2024-08-30T08:59:27Z</dcterms:created>
  <dcterms:modified xsi:type="dcterms:W3CDTF">2025-01-15T00:43:50Z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0x01010100D00E37CF3D36214C86886AA9339343DC</vt:lpwstr>
  </property>
</Properties>
</file>